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4"/>
  </p:notesMasterIdLst>
  <p:handoutMasterIdLst>
    <p:handoutMasterId r:id="rId15"/>
  </p:handoutMasterIdLst>
  <p:sldIdLst>
    <p:sldId id="330" r:id="rId5"/>
    <p:sldId id="328" r:id="rId6"/>
    <p:sldId id="332" r:id="rId7"/>
    <p:sldId id="329" r:id="rId8"/>
    <p:sldId id="336" r:id="rId9"/>
    <p:sldId id="337" r:id="rId10"/>
    <p:sldId id="331" r:id="rId11"/>
    <p:sldId id="338" r:id="rId12"/>
    <p:sldId id="341" r:id="rId13"/>
  </p:sldIdLst>
  <p:sldSz cx="9144000" cy="5143500" type="screen16x9"/>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EFF"/>
    <a:srgbClr val="DAEFC3"/>
    <a:srgbClr val="BAE18F"/>
    <a:srgbClr val="C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49" autoAdjust="0"/>
    <p:restoredTop sz="94660" autoAdjust="0"/>
  </p:normalViewPr>
  <p:slideViewPr>
    <p:cSldViewPr showGuides="1">
      <p:cViewPr varScale="1">
        <p:scale>
          <a:sx n="97" d="100"/>
          <a:sy n="97" d="100"/>
        </p:scale>
        <p:origin x="522" y="84"/>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fr-FR"/>
          </a:p>
        </p:txBody>
      </p:sp>
      <p:sp>
        <p:nvSpPr>
          <p:cNvPr id="3" name="Espace réservé de la date 2"/>
          <p:cNvSpPr>
            <a:spLocks noGrp="1"/>
          </p:cNvSpPr>
          <p:nvPr>
            <p:ph type="dt" sz="quarter" idx="1"/>
          </p:nvPr>
        </p:nvSpPr>
        <p:spPr>
          <a:xfrm>
            <a:off x="4023993" y="0"/>
            <a:ext cx="3078427" cy="513508"/>
          </a:xfrm>
          <a:prstGeom prst="rect">
            <a:avLst/>
          </a:prstGeom>
        </p:spPr>
        <p:txBody>
          <a:bodyPr vert="horz" lIns="94796" tIns="47398" rIns="94796" bIns="47398" rtlCol="0"/>
          <a:lstStyle>
            <a:lvl1pPr algn="r">
              <a:defRPr sz="1200"/>
            </a:lvl1pPr>
          </a:lstStyle>
          <a:p>
            <a:fld id="{AEB2A172-8EE3-43D5-B033-90738B1D3CDD}" type="datetimeFigureOut">
              <a:rPr lang="fr-FR" smtClean="0"/>
              <a:t>26/05/2023</a:t>
            </a:fld>
            <a:endParaRPr lang="fr-FR"/>
          </a:p>
        </p:txBody>
      </p:sp>
      <p:sp>
        <p:nvSpPr>
          <p:cNvPr id="4" name="Espace réservé du pied de page 3"/>
          <p:cNvSpPr>
            <a:spLocks noGrp="1"/>
          </p:cNvSpPr>
          <p:nvPr>
            <p:ph type="ftr" sz="quarter" idx="2"/>
          </p:nvPr>
        </p:nvSpPr>
        <p:spPr>
          <a:xfrm>
            <a:off x="1" y="9721107"/>
            <a:ext cx="3078427" cy="513507"/>
          </a:xfrm>
          <a:prstGeom prst="rect">
            <a:avLst/>
          </a:prstGeom>
        </p:spPr>
        <p:txBody>
          <a:bodyPr vert="horz" lIns="94796" tIns="47398" rIns="94796" bIns="47398"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3993" y="9721107"/>
            <a:ext cx="3078427" cy="513507"/>
          </a:xfrm>
          <a:prstGeom prst="rect">
            <a:avLst/>
          </a:prstGeom>
        </p:spPr>
        <p:txBody>
          <a:bodyPr vert="horz" lIns="94796" tIns="47398" rIns="94796" bIns="47398" rtlCol="0" anchor="b"/>
          <a:lstStyle>
            <a:lvl1pPr algn="r">
              <a:defRPr sz="1200"/>
            </a:lvl1pPr>
          </a:lstStyle>
          <a:p>
            <a:fld id="{F8850B35-EA6C-4FC8-8043-F4234646547C}" type="slidenum">
              <a:rPr lang="fr-FR" smtClean="0"/>
              <a:t>‹N°›</a:t>
            </a:fld>
            <a:endParaRPr lang="fr-FR"/>
          </a:p>
        </p:txBody>
      </p:sp>
    </p:spTree>
    <p:extLst>
      <p:ext uri="{BB962C8B-B14F-4D97-AF65-F5344CB8AC3E}">
        <p14:creationId xmlns:p14="http://schemas.microsoft.com/office/powerpoint/2010/main" val="3568691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4023993" y="0"/>
            <a:ext cx="3078427" cy="511731"/>
          </a:xfrm>
          <a:prstGeom prst="rect">
            <a:avLst/>
          </a:prstGeom>
        </p:spPr>
        <p:txBody>
          <a:bodyPr vert="horz" lIns="94796" tIns="47398" rIns="94796" bIns="47398" rtlCol="0"/>
          <a:lstStyle>
            <a:lvl1pPr algn="r">
              <a:defRPr sz="1200">
                <a:latin typeface="Arial" pitchFamily="34" charset="0"/>
              </a:defRPr>
            </a:lvl1pPr>
          </a:lstStyle>
          <a:p>
            <a:fld id="{D680E798-53FF-4C51-A981-953463752515}" type="datetimeFigureOut">
              <a:rPr lang="fr-FR" smtClean="0"/>
              <a:pPr/>
              <a:t>26/05/2023</a:t>
            </a:fld>
            <a:endParaRPr lang="fr-FR" dirty="0"/>
          </a:p>
        </p:txBody>
      </p:sp>
      <p:sp>
        <p:nvSpPr>
          <p:cNvPr id="4" name="Espace réservé de l'image des diapositives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4796" tIns="47398" rIns="94796" bIns="47398" rtlCol="0" anchor="ctr"/>
          <a:lstStyle/>
          <a:p>
            <a:endParaRPr lang="fr-FR" dirty="0"/>
          </a:p>
        </p:txBody>
      </p:sp>
      <p:sp>
        <p:nvSpPr>
          <p:cNvPr id="5" name="Espace réservé des commentaires 4"/>
          <p:cNvSpPr>
            <a:spLocks noGrp="1"/>
          </p:cNvSpPr>
          <p:nvPr>
            <p:ph type="body" sz="quarter" idx="3"/>
          </p:nvPr>
        </p:nvSpPr>
        <p:spPr>
          <a:xfrm>
            <a:off x="710407" y="4861442"/>
            <a:ext cx="5683250" cy="4605576"/>
          </a:xfrm>
          <a:prstGeom prst="rect">
            <a:avLst/>
          </a:prstGeom>
        </p:spPr>
        <p:txBody>
          <a:bodyPr vert="horz" lIns="94796" tIns="47398" rIns="94796" bIns="47398"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1" y="9721106"/>
            <a:ext cx="3078427" cy="511731"/>
          </a:xfrm>
          <a:prstGeom prst="rect">
            <a:avLst/>
          </a:prstGeom>
        </p:spPr>
        <p:txBody>
          <a:bodyPr vert="horz" lIns="94796" tIns="47398" rIns="94796" bIns="47398"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4023993" y="9721106"/>
            <a:ext cx="3078427" cy="511731"/>
          </a:xfrm>
          <a:prstGeom prst="rect">
            <a:avLst/>
          </a:prstGeom>
        </p:spPr>
        <p:txBody>
          <a:bodyPr vert="horz" lIns="94796" tIns="47398" rIns="94796" bIns="47398"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baseline="0">
                <a:latin typeface="Marianne" panose="02000000000000000000" pitchFamily="50" charset="0"/>
              </a:defRPr>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EBA1318B-34C2-8542-87BC-25EFF1EC71A9}"/>
              </a:ext>
            </a:extLst>
          </p:cNvPr>
          <p:cNvPicPr>
            <a:picLocks noChangeAspect="1"/>
          </p:cNvPicPr>
          <p:nvPr userDrawn="1"/>
        </p:nvPicPr>
        <p:blipFill>
          <a:blip r:embed="rId2"/>
          <a:stretch>
            <a:fillRect/>
          </a:stretch>
        </p:blipFill>
        <p:spPr>
          <a:xfrm>
            <a:off x="395536" y="411510"/>
            <a:ext cx="7206839" cy="2664296"/>
          </a:xfrm>
          <a:prstGeom prst="rect">
            <a:avLst/>
          </a:prstGeom>
        </p:spPr>
      </p:pic>
      <p:pic>
        <p:nvPicPr>
          <p:cNvPr id="10" name="Image 9">
            <a:extLst>
              <a:ext uri="{FF2B5EF4-FFF2-40B4-BE49-F238E27FC236}">
                <a16:creationId xmlns:a16="http://schemas.microsoft.com/office/drawing/2014/main" id="{EDBF1BEB-FC5B-1043-996D-EC8B747A0066}"/>
              </a:ext>
            </a:extLst>
          </p:cNvPr>
          <p:cNvPicPr>
            <a:picLocks noChangeAspect="1"/>
          </p:cNvPicPr>
          <p:nvPr userDrawn="1"/>
        </p:nvPicPr>
        <p:blipFill>
          <a:blip r:embed="rId3"/>
          <a:stretch>
            <a:fillRect/>
          </a:stretch>
        </p:blipFill>
        <p:spPr>
          <a:xfrm>
            <a:off x="547937" y="563910"/>
            <a:ext cx="7206837" cy="2664296"/>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atin typeface="Marianne" panose="02000000000000000000" pitchFamily="50" charset="0"/>
              </a:defRPr>
            </a:lvl1pPr>
          </a:lstStyle>
          <a:p>
            <a:pPr algn="r"/>
            <a:r>
              <a:rPr lang="fr-FR" cap="all" dirty="0"/>
              <a:t>XX/XX/XXXX</a:t>
            </a:r>
          </a:p>
        </p:txBody>
      </p:sp>
      <p:sp>
        <p:nvSpPr>
          <p:cNvPr id="3" name="Espace réservé du pied de page 2"/>
          <p:cNvSpPr>
            <a:spLocks noGrp="1"/>
          </p:cNvSpPr>
          <p:nvPr>
            <p:ph type="ftr" sz="quarter" idx="11"/>
          </p:nvPr>
        </p:nvSpPr>
        <p:spPr bwMode="gray">
          <a:xfrm>
            <a:off x="395536" y="4803998"/>
            <a:ext cx="5759984" cy="339502"/>
          </a:xfrm>
        </p:spPr>
        <p:txBody>
          <a:bodyPr/>
          <a:lstStyle>
            <a:lvl1pPr>
              <a:defRPr baseline="0">
                <a:latin typeface="Arial" panose="020B0604020202020204" pitchFamily="34" charset="0"/>
              </a:defRPr>
            </a:lvl1pPr>
          </a:lstStyle>
          <a:p>
            <a:r>
              <a:rPr lang="fr-FR" dirty="0"/>
              <a:t>Intitulé de la direction/service interministérielle</a:t>
            </a:r>
          </a:p>
        </p:txBody>
      </p:sp>
      <p:sp>
        <p:nvSpPr>
          <p:cNvPr id="8" name="Espace réservé du numéro de diapositive 7"/>
          <p:cNvSpPr>
            <a:spLocks noGrp="1"/>
          </p:cNvSpPr>
          <p:nvPr>
            <p:ph type="sldNum" sz="quarter" idx="12"/>
          </p:nvPr>
        </p:nvSpPr>
        <p:spPr bwMode="gray"/>
        <p:txBody>
          <a:bodyPr/>
          <a:lstStyle>
            <a:lvl1pPr>
              <a:defRPr>
                <a:latin typeface="Marianne" panose="02000000000000000000" pitchFamily="50" charset="0"/>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95536" y="2346046"/>
            <a:ext cx="8388464"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95536" y="4783500"/>
            <a:ext cx="8388464" cy="90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stretch>
            <a:fillRect/>
          </a:stretch>
        </p:blipFill>
        <p:spPr>
          <a:xfrm>
            <a:off x="180000" y="339502"/>
            <a:ext cx="4674921" cy="1728271"/>
          </a:xfrm>
          <a:prstGeom prst="rect">
            <a:avLst/>
          </a:prstGeom>
        </p:spPr>
      </p:pic>
      <p:pic>
        <p:nvPicPr>
          <p:cNvPr id="9" name="Image 8">
            <a:extLst>
              <a:ext uri="{FF2B5EF4-FFF2-40B4-BE49-F238E27FC236}">
                <a16:creationId xmlns:a16="http://schemas.microsoft.com/office/drawing/2014/main" id="{397070FC-8824-3343-808B-A8891F00006C}"/>
              </a:ext>
            </a:extLst>
          </p:cNvPr>
          <p:cNvPicPr>
            <a:picLocks noChangeAspect="1"/>
          </p:cNvPicPr>
          <p:nvPr userDrawn="1"/>
        </p:nvPicPr>
        <p:blipFill>
          <a:blip r:embed="rId3"/>
          <a:stretch>
            <a:fillRect/>
          </a:stretch>
        </p:blipFill>
        <p:spPr>
          <a:xfrm>
            <a:off x="332401" y="491902"/>
            <a:ext cx="4674919" cy="1728271"/>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23528" y="1131590"/>
            <a:ext cx="8460471" cy="504056"/>
          </a:xfrm>
        </p:spPr>
        <p:txBody>
          <a:bodyPr/>
          <a:lstStyle>
            <a:lvl1pPr>
              <a:defRPr baseline="0">
                <a:latin typeface="Arial" panose="020B0604020202020204" pitchFamily="34" charset="0"/>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direction/service interministérielle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203520" y="189661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95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23528" y="736200"/>
            <a:ext cx="8440143"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a:xfrm>
            <a:off x="323528" y="4783500"/>
            <a:ext cx="5831992" cy="360000"/>
          </a:xfrm>
        </p:spPr>
        <p:txBody>
          <a:bodyPr/>
          <a:lstStyle/>
          <a:p>
            <a:r>
              <a:rPr lang="fr-FR" dirty="0"/>
              <a:t>Intitulé de la direction/service interministérielle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23528" y="900000"/>
            <a:ext cx="8460471"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direction/service interministérielle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baseline="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23527" y="1836000"/>
            <a:ext cx="2556471"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293763"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7"/>
          <a:stretch>
            <a:fillRect/>
          </a:stretch>
        </p:blipFill>
        <p:spPr>
          <a:xfrm>
            <a:off x="179512" y="0"/>
            <a:ext cx="2664296" cy="984961"/>
          </a:xfrm>
          <a:prstGeom prst="rect">
            <a:avLst/>
          </a:prstGeom>
        </p:spPr>
      </p:pic>
      <p:sp>
        <p:nvSpPr>
          <p:cNvPr id="2" name="Espace réservé du titre 1"/>
          <p:cNvSpPr>
            <a:spLocks noGrp="1"/>
          </p:cNvSpPr>
          <p:nvPr>
            <p:ph type="title"/>
          </p:nvPr>
        </p:nvSpPr>
        <p:spPr bwMode="gray">
          <a:xfrm>
            <a:off x="323528" y="900000"/>
            <a:ext cx="8460471"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19602" y="1834885"/>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latin typeface="Marianne" panose="02000000000000000000" pitchFamily="50" charset="0"/>
              </a:defRPr>
            </a:lvl1pPr>
          </a:lstStyle>
          <a:p>
            <a:pPr algn="r"/>
            <a:r>
              <a:rPr lang="fr-FR" cap="all" dirty="0"/>
              <a:t>XX/XX/XXXX</a:t>
            </a:r>
          </a:p>
        </p:txBody>
      </p:sp>
      <p:sp>
        <p:nvSpPr>
          <p:cNvPr id="5" name="Espace réservé du pied de page 4"/>
          <p:cNvSpPr>
            <a:spLocks noGrp="1"/>
          </p:cNvSpPr>
          <p:nvPr>
            <p:ph type="ftr" sz="quarter" idx="3"/>
          </p:nvPr>
        </p:nvSpPr>
        <p:spPr bwMode="gray">
          <a:xfrm>
            <a:off x="319602" y="4783500"/>
            <a:ext cx="5835918" cy="360000"/>
          </a:xfrm>
          <a:prstGeom prst="rect">
            <a:avLst/>
          </a:prstGeom>
        </p:spPr>
        <p:txBody>
          <a:bodyPr vert="horz" lIns="0" tIns="0" rIns="0" bIns="0" rtlCol="0" anchor="ctr" anchorCtr="0">
            <a:noAutofit/>
          </a:bodyPr>
          <a:lstStyle>
            <a:lvl1pPr algn="l">
              <a:defRPr sz="750" b="1" baseline="0">
                <a:solidFill>
                  <a:schemeClr val="tx1"/>
                </a:solidFill>
                <a:latin typeface="Arial" panose="020B0604020202020204" pitchFamily="34" charset="0"/>
              </a:defRPr>
            </a:lvl1pPr>
          </a:lstStyle>
          <a:p>
            <a:r>
              <a:rPr lang="fr-FR" dirty="0"/>
              <a:t>Intitulé de la direction/service =</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baseline="0">
                <a:solidFill>
                  <a:schemeClr val="tx1"/>
                </a:solidFill>
                <a:latin typeface="Marianne" panose="02000000000000000000" pitchFamily="50" charset="0"/>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19602" y="4783500"/>
            <a:ext cx="8464398" cy="90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400" rtl="0" eaLnBrk="1" latinLnBrk="0" hangingPunct="1">
        <a:lnSpc>
          <a:spcPct val="90000"/>
        </a:lnSpc>
        <a:spcBef>
          <a:spcPct val="0"/>
        </a:spcBef>
        <a:buNone/>
        <a:defRPr sz="2550" b="1" kern="1200"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baseline="0">
          <a:solidFill>
            <a:schemeClr val="tx1"/>
          </a:solidFill>
          <a:latin typeface="Arial" panose="020B0604020202020204" pitchFamily="34"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baseline="0">
          <a:solidFill>
            <a:schemeClr val="tx1"/>
          </a:solidFill>
          <a:latin typeface="Arial" panose="020B0604020202020204" pitchFamily="34"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Arial" panose="020B0604020202020204" pitchFamily="34"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baseline="0">
          <a:solidFill>
            <a:schemeClr val="tx1"/>
          </a:solidFill>
          <a:latin typeface="Arial" panose="020B0604020202020204" pitchFamily="34"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ppe.orion.education.fr/bourgognefranchecomte/itw/answer/s/HayZtxL5Dq/k/ak4rFwx"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1</a:t>
            </a:fld>
            <a:endParaRPr lang="fr-FR" dirty="0"/>
          </a:p>
        </p:txBody>
      </p:sp>
      <p:sp>
        <p:nvSpPr>
          <p:cNvPr id="6" name="Espace réservé du texte 5"/>
          <p:cNvSpPr>
            <a:spLocks noGrp="1"/>
          </p:cNvSpPr>
          <p:nvPr>
            <p:ph type="body" sz="quarter" idx="13"/>
          </p:nvPr>
        </p:nvSpPr>
        <p:spPr>
          <a:xfrm>
            <a:off x="395536" y="2700360"/>
            <a:ext cx="8388464" cy="2077200"/>
          </a:xfrm>
        </p:spPr>
        <p:txBody>
          <a:bodyPr/>
          <a:lstStyle/>
          <a:p>
            <a:pPr algn="ctr"/>
            <a:r>
              <a:rPr lang="fr-FR" dirty="0" smtClean="0"/>
              <a:t>MISE EN ŒUVRE Du PACTE Pour</a:t>
            </a:r>
          </a:p>
          <a:p>
            <a:pPr algn="ctr"/>
            <a:r>
              <a:rPr lang="fr-FR" dirty="0"/>
              <a:t>L</a:t>
            </a:r>
            <a:r>
              <a:rPr lang="fr-FR" dirty="0" smtClean="0"/>
              <a:t>ES PROFESSEURS DES ÉCOLES</a:t>
            </a:r>
          </a:p>
          <a:p>
            <a:pPr algn="ctr"/>
            <a:r>
              <a:rPr lang="fr-FR" dirty="0" smtClean="0"/>
              <a:t>Rentrée 2023</a:t>
            </a:r>
          </a:p>
          <a:p>
            <a:endParaRPr lang="fr-FR" cap="none" dirty="0" smtClean="0"/>
          </a:p>
          <a:p>
            <a:endParaRPr lang="fr-FR" cap="none" dirty="0" smtClean="0"/>
          </a:p>
          <a:p>
            <a:endParaRPr lang="fr-FR" cap="none" dirty="0"/>
          </a:p>
        </p:txBody>
      </p:sp>
    </p:spTree>
    <p:extLst>
      <p:ext uri="{BB962C8B-B14F-4D97-AF65-F5344CB8AC3E}">
        <p14:creationId xmlns:p14="http://schemas.microsoft.com/office/powerpoint/2010/main" val="154921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75606"/>
            <a:ext cx="9144000" cy="386789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5"/>
          <p:cNvSpPr>
            <a:spLocks noGrp="1"/>
          </p:cNvSpPr>
          <p:nvPr>
            <p:ph type="title"/>
          </p:nvPr>
        </p:nvSpPr>
        <p:spPr/>
        <p:txBody>
          <a:bodyPr/>
          <a:lstStyle/>
          <a:p>
            <a:r>
              <a:rPr lang="fr-FR" dirty="0" smtClean="0"/>
              <a:t>PRÉSENTATION DU DISPOSITIF</a:t>
            </a:r>
            <a:endParaRPr lang="fr-FR"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1109453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3</a:t>
            </a:fld>
            <a:endParaRPr lang="fr-FR" dirty="0"/>
          </a:p>
        </p:txBody>
      </p:sp>
      <p:sp>
        <p:nvSpPr>
          <p:cNvPr id="5" name="Titre 4"/>
          <p:cNvSpPr>
            <a:spLocks noGrp="1"/>
          </p:cNvSpPr>
          <p:nvPr>
            <p:ph type="title"/>
          </p:nvPr>
        </p:nvSpPr>
        <p:spPr>
          <a:xfrm>
            <a:off x="3740708" y="339502"/>
            <a:ext cx="4458292" cy="720000"/>
          </a:xfrm>
        </p:spPr>
        <p:txBody>
          <a:bodyPr/>
          <a:lstStyle/>
          <a:p>
            <a:r>
              <a:rPr lang="fr-FR" dirty="0" smtClean="0"/>
              <a:t>ENJEUX ET PRINCIPES</a:t>
            </a:r>
            <a:endParaRPr lang="fr-FR" dirty="0"/>
          </a:p>
        </p:txBody>
      </p:sp>
      <p:sp>
        <p:nvSpPr>
          <p:cNvPr id="3" name="ZoneTexte 2"/>
          <p:cNvSpPr txBox="1"/>
          <p:nvPr/>
        </p:nvSpPr>
        <p:spPr>
          <a:xfrm>
            <a:off x="323528" y="1275606"/>
            <a:ext cx="8136904" cy="2923877"/>
          </a:xfrm>
          <a:prstGeom prst="rect">
            <a:avLst/>
          </a:prstGeom>
          <a:noFill/>
        </p:spPr>
        <p:txBody>
          <a:bodyPr wrap="square" rtlCol="0">
            <a:spAutoFit/>
          </a:bodyPr>
          <a:lstStyle/>
          <a:p>
            <a:pPr indent="358775" algn="just"/>
            <a:r>
              <a:rPr lang="fr-FR" sz="1400" dirty="0" smtClean="0"/>
              <a:t>Dans le cadre de la revalorisation des personnels enseignants, et plus particulièrement de la mise en oeuvre de la part fonctionnelle du « Pacte », la rentrée 2023 marquera la possibilité pour le service d’éducation de se transformer, de mieux prendre en compte les enjeux contemporains et le besoin d’autonomie des équipes pédagogiques afin d’apporter des réponses plus adaptées aux besoins des élèves. </a:t>
            </a:r>
          </a:p>
          <a:p>
            <a:pPr indent="358775" algn="just"/>
            <a:endParaRPr lang="fr-FR" sz="1400" dirty="0" smtClean="0"/>
          </a:p>
          <a:p>
            <a:pPr indent="358775" algn="just"/>
            <a:r>
              <a:rPr lang="fr-FR" sz="1400" dirty="0" smtClean="0"/>
              <a:t>Ainsi, sur la base du volontariat et des besoins identifiés dans chaque école, les professeurs pourront bénéficier d’une rémunération nouvelle et supplémentaire attachée à une mission.</a:t>
            </a:r>
          </a:p>
          <a:p>
            <a:pPr indent="358775" algn="just"/>
            <a:endParaRPr lang="fr-FR" sz="1400" dirty="0" smtClean="0"/>
          </a:p>
          <a:p>
            <a:pPr indent="358775" algn="just"/>
            <a:r>
              <a:rPr lang="fr-FR" sz="1400" dirty="0" smtClean="0">
                <a:ea typeface="Times New Roman" panose="02020603050405020304" pitchFamily="18" charset="0"/>
                <a:cs typeface="Times New Roman" panose="02020603050405020304" pitchFamily="18" charset="0"/>
              </a:rPr>
              <a:t>Les </a:t>
            </a:r>
            <a:r>
              <a:rPr lang="fr-FR" sz="1400" dirty="0">
                <a:ea typeface="Times New Roman" panose="02020603050405020304" pitchFamily="18" charset="0"/>
                <a:cs typeface="Times New Roman" panose="02020603050405020304" pitchFamily="18" charset="0"/>
              </a:rPr>
              <a:t>missions retenues sont soit déjà mises en oeuvre mais font l'objet d'une nouvelle ambition et seront par conséquent mieux valorisées dans le cadre du "PACTE" soit relèvent de missions nouvelles</a:t>
            </a:r>
            <a:r>
              <a:rPr lang="fr-FR" sz="1400" dirty="0" smtClean="0">
                <a:ea typeface="Times New Roman" panose="02020603050405020304" pitchFamily="18" charset="0"/>
                <a:cs typeface="Times New Roman" panose="02020603050405020304" pitchFamily="18" charset="0"/>
              </a:rPr>
              <a:t>.</a:t>
            </a:r>
            <a:endParaRPr lang="fr-FR" sz="1600" dirty="0"/>
          </a:p>
          <a:p>
            <a:pPr indent="358775" algn="just"/>
            <a:endParaRPr lang="fr-FR" sz="1600" dirty="0"/>
          </a:p>
        </p:txBody>
      </p:sp>
    </p:spTree>
    <p:extLst>
      <p:ext uri="{BB962C8B-B14F-4D97-AF65-F5344CB8AC3E}">
        <p14:creationId xmlns:p14="http://schemas.microsoft.com/office/powerpoint/2010/main" val="509086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dirty="0"/>
          </a:p>
        </p:txBody>
      </p:sp>
      <p:sp>
        <p:nvSpPr>
          <p:cNvPr id="5" name="Titre 4"/>
          <p:cNvSpPr>
            <a:spLocks noGrp="1"/>
          </p:cNvSpPr>
          <p:nvPr>
            <p:ph type="title"/>
          </p:nvPr>
        </p:nvSpPr>
        <p:spPr>
          <a:xfrm>
            <a:off x="3563888" y="339502"/>
            <a:ext cx="4458292" cy="720000"/>
          </a:xfrm>
        </p:spPr>
        <p:txBody>
          <a:bodyPr/>
          <a:lstStyle/>
          <a:p>
            <a:r>
              <a:rPr lang="fr-FR" dirty="0" smtClean="0"/>
              <a:t>LES MISSIONS ÉLIGIBLES</a:t>
            </a:r>
            <a:endParaRPr lang="fr-FR" dirty="0"/>
          </a:p>
        </p:txBody>
      </p:sp>
      <p:sp>
        <p:nvSpPr>
          <p:cNvPr id="6" name="Rectangle 5"/>
          <p:cNvSpPr/>
          <p:nvPr/>
        </p:nvSpPr>
        <p:spPr>
          <a:xfrm>
            <a:off x="467544" y="905515"/>
            <a:ext cx="8280920" cy="3693319"/>
          </a:xfrm>
          <a:prstGeom prst="rect">
            <a:avLst/>
          </a:prstGeom>
        </p:spPr>
        <p:txBody>
          <a:bodyPr wrap="square">
            <a:spAutoFit/>
          </a:bodyPr>
          <a:lstStyle/>
          <a:p>
            <a:pPr algn="just"/>
            <a:r>
              <a:rPr lang="fr-FR" sz="1400" dirty="0" smtClean="0">
                <a:ea typeface="Times New Roman" panose="02020603050405020304" pitchFamily="18" charset="0"/>
                <a:cs typeface="Times New Roman" panose="02020603050405020304" pitchFamily="18" charset="0"/>
              </a:rPr>
              <a:t>Pour </a:t>
            </a:r>
            <a:r>
              <a:rPr lang="fr-FR" sz="1400" dirty="0">
                <a:ea typeface="Times New Roman" panose="02020603050405020304" pitchFamily="18" charset="0"/>
                <a:cs typeface="Times New Roman" panose="02020603050405020304" pitchFamily="18" charset="0"/>
              </a:rPr>
              <a:t>la rentrée 2023, </a:t>
            </a:r>
            <a:r>
              <a:rPr lang="fr-FR" sz="1400" dirty="0" smtClean="0">
                <a:ea typeface="Times New Roman" panose="02020603050405020304" pitchFamily="18" charset="0"/>
                <a:cs typeface="Times New Roman" panose="02020603050405020304" pitchFamily="18" charset="0"/>
              </a:rPr>
              <a:t>6 </a:t>
            </a:r>
            <a:r>
              <a:rPr lang="fr-FR" sz="1400" dirty="0">
                <a:ea typeface="Times New Roman" panose="02020603050405020304" pitchFamily="18" charset="0"/>
                <a:cs typeface="Times New Roman" panose="02020603050405020304" pitchFamily="18" charset="0"/>
              </a:rPr>
              <a:t>missions sont proposées aux enseignants : </a:t>
            </a:r>
            <a:endParaRPr lang="fr-FR" sz="1400" dirty="0" smtClean="0">
              <a:ea typeface="Times New Roman" panose="02020603050405020304" pitchFamily="18" charset="0"/>
              <a:cs typeface="Times New Roman" panose="02020603050405020304" pitchFamily="18" charset="0"/>
            </a:endParaRPr>
          </a:p>
          <a:p>
            <a:pPr algn="just"/>
            <a:endParaRPr lang="fr-FR" sz="1400" dirty="0" smtClean="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fr-FR" sz="1400" dirty="0" smtClean="0">
                <a:ea typeface="Times New Roman" panose="02020603050405020304" pitchFamily="18" charset="0"/>
                <a:cs typeface="Times New Roman" panose="02020603050405020304" pitchFamily="18" charset="0"/>
              </a:rPr>
              <a:t> 4 missions de </a:t>
            </a:r>
            <a:r>
              <a:rPr lang="fr-FR" sz="1400" dirty="0">
                <a:ea typeface="Times New Roman" panose="02020603050405020304" pitchFamily="18" charset="0"/>
                <a:cs typeface="Times New Roman" panose="02020603050405020304" pitchFamily="18" charset="0"/>
              </a:rPr>
              <a:t>type "face à face pédagogique" </a:t>
            </a:r>
            <a:r>
              <a:rPr lang="fr-FR" sz="1400" dirty="0" smtClean="0">
                <a:ea typeface="Times New Roman" panose="02020603050405020304" pitchFamily="18" charset="0"/>
                <a:cs typeface="Times New Roman" panose="02020603050405020304" pitchFamily="18" charset="0"/>
              </a:rPr>
              <a:t>avec un volume horaire annuel réparti sur l’année</a:t>
            </a:r>
          </a:p>
          <a:p>
            <a:pPr marL="628650" lvl="1" indent="-171450"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Session de soutien ou d’approfondissement en 6ème hors temps de classe ( 1 mission = 18h sur l’année)</a:t>
            </a:r>
          </a:p>
          <a:p>
            <a:pPr marL="628650" lvl="1" indent="-171450"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Dispositif devoirs faits pour les 6ème hors temps de classe (1 mission = 24h sur l’année)</a:t>
            </a:r>
          </a:p>
          <a:p>
            <a:pPr marL="628650" lvl="1" indent="-171450"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Soutien renforcé sur les enseignements fondamentaux pour les élèves d’élémentaire en difficulté en complément des APC</a:t>
            </a:r>
            <a:r>
              <a:rPr lang="fr-FR" sz="1200" dirty="0" smtClean="0">
                <a:solidFill>
                  <a:srgbClr val="0070C0"/>
                </a:solidFill>
                <a:ea typeface="Times New Roman" panose="02020603050405020304" pitchFamily="18" charset="0"/>
                <a:cs typeface="Times New Roman" panose="02020603050405020304" pitchFamily="18" charset="0"/>
              </a:rPr>
              <a:t> </a:t>
            </a:r>
            <a:r>
              <a:rPr lang="fr-FR" sz="1200" dirty="0" smtClean="0">
                <a:ea typeface="Times New Roman" panose="02020603050405020304" pitchFamily="18" charset="0"/>
                <a:cs typeface="Times New Roman" panose="02020603050405020304" pitchFamily="18" charset="0"/>
              </a:rPr>
              <a:t>(1 mission = 24h sur l’année) </a:t>
            </a:r>
            <a:endParaRPr lang="fr-FR" sz="1200" dirty="0" smtClean="0">
              <a:solidFill>
                <a:srgbClr val="0070C0"/>
              </a:solidFill>
              <a:ea typeface="Times New Roman" panose="02020603050405020304" pitchFamily="18" charset="0"/>
              <a:cs typeface="Times New Roman" panose="02020603050405020304" pitchFamily="18" charset="0"/>
            </a:endParaRPr>
          </a:p>
          <a:p>
            <a:pPr marL="628650" lvl="1" indent="-171450"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Stage de réussite et Ecole Ouverte (1 mission = 24h sur l’année)</a:t>
            </a:r>
          </a:p>
          <a:p>
            <a:pPr lvl="1" algn="just"/>
            <a:endParaRPr lang="fr-FR" sz="1400" dirty="0" smtClean="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fr-FR" sz="1400" dirty="0" smtClean="0">
                <a:ea typeface="Times New Roman" panose="02020603050405020304" pitchFamily="18" charset="0"/>
                <a:cs typeface="Times New Roman" panose="02020603050405020304" pitchFamily="18" charset="0"/>
              </a:rPr>
              <a:t>2 missions liées </a:t>
            </a:r>
            <a:r>
              <a:rPr lang="fr-FR" sz="1400" dirty="0">
                <a:ea typeface="Times New Roman" panose="02020603050405020304" pitchFamily="18" charset="0"/>
                <a:cs typeface="Times New Roman" panose="02020603050405020304" pitchFamily="18" charset="0"/>
              </a:rPr>
              <a:t>au bon fonctionnement des </a:t>
            </a:r>
            <a:r>
              <a:rPr lang="fr-FR" sz="1400" dirty="0" smtClean="0">
                <a:ea typeface="Times New Roman" panose="02020603050405020304" pitchFamily="18" charset="0"/>
                <a:cs typeface="Times New Roman" panose="02020603050405020304" pitchFamily="18" charset="0"/>
              </a:rPr>
              <a:t>écoles</a:t>
            </a:r>
            <a:r>
              <a:rPr lang="fr-FR" sz="1400" dirty="0">
                <a:ea typeface="Times New Roman" panose="02020603050405020304" pitchFamily="18" charset="0"/>
                <a:cs typeface="Times New Roman" panose="02020603050405020304" pitchFamily="18" charset="0"/>
              </a:rPr>
              <a:t> </a:t>
            </a:r>
            <a:r>
              <a:rPr lang="fr-FR" sz="1400" dirty="0" smtClean="0">
                <a:ea typeface="Times New Roman" panose="02020603050405020304" pitchFamily="18" charset="0"/>
                <a:cs typeface="Times New Roman" panose="02020603050405020304" pitchFamily="18" charset="0"/>
              </a:rPr>
              <a:t>avec un engagement annuel</a:t>
            </a:r>
          </a:p>
          <a:p>
            <a:pPr marL="628650" indent="-182563"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Portage, coordination, mise en oeuvre de projets, en particulier dans le cadre du dispositif « Notre école faisons-la ensemble »</a:t>
            </a:r>
          </a:p>
          <a:p>
            <a:pPr marL="628650" indent="-182563"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Appui à la prise en charge d’élèves à besoins particuliers : coordination des PIAL, professeur ressource en circonscription, formé au handicap et à l’accessibilité pédagogique</a:t>
            </a:r>
          </a:p>
          <a:p>
            <a:pPr marL="285750" indent="-285750" algn="just">
              <a:buFontTx/>
              <a:buChar char="-"/>
            </a:pPr>
            <a:endParaRPr lang="fr-FR" sz="1400" dirty="0" smtClean="0">
              <a:ea typeface="Times New Roman" panose="02020603050405020304" pitchFamily="18" charset="0"/>
              <a:cs typeface="Times New Roman" panose="02020603050405020304" pitchFamily="18" charset="0"/>
            </a:endParaRPr>
          </a:p>
          <a:p>
            <a:pPr algn="just"/>
            <a:r>
              <a:rPr lang="fr-FR" sz="1400" dirty="0" smtClean="0">
                <a:ea typeface="Times New Roman" panose="02020603050405020304" pitchFamily="18" charset="0"/>
                <a:cs typeface="Times New Roman" panose="02020603050405020304" pitchFamily="18" charset="0"/>
              </a:rPr>
              <a:t>La </a:t>
            </a:r>
            <a:r>
              <a:rPr lang="fr-FR" sz="1400" dirty="0">
                <a:ea typeface="Times New Roman" panose="02020603050405020304" pitchFamily="18" charset="0"/>
                <a:cs typeface="Times New Roman" panose="02020603050405020304" pitchFamily="18" charset="0"/>
              </a:rPr>
              <a:t>mission concernant la mobilisation des professeurs des écoles dans le cadre de leur participation aux sessions de consolidation auprès des élèves de sixième nécessite une attention </a:t>
            </a:r>
            <a:r>
              <a:rPr lang="fr-FR" sz="1400" dirty="0" smtClean="0">
                <a:ea typeface="Times New Roman" panose="02020603050405020304" pitchFamily="18" charset="0"/>
                <a:cs typeface="Times New Roman" panose="02020603050405020304" pitchFamily="18" charset="0"/>
              </a:rPr>
              <a:t>particulière pour la rentrée 2023.</a:t>
            </a:r>
            <a:endParaRPr lang="fr-FR"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264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sp>
        <p:nvSpPr>
          <p:cNvPr id="5" name="Titre 4"/>
          <p:cNvSpPr>
            <a:spLocks noGrp="1"/>
          </p:cNvSpPr>
          <p:nvPr>
            <p:ph type="title"/>
          </p:nvPr>
        </p:nvSpPr>
        <p:spPr>
          <a:xfrm>
            <a:off x="3275856" y="339502"/>
            <a:ext cx="5112568" cy="720000"/>
          </a:xfrm>
        </p:spPr>
        <p:txBody>
          <a:bodyPr/>
          <a:lstStyle/>
          <a:p>
            <a:r>
              <a:rPr lang="fr-FR" dirty="0" smtClean="0"/>
              <a:t>MISSIONS ET REVALORISATION</a:t>
            </a:r>
            <a:endParaRPr lang="fr-FR" dirty="0"/>
          </a:p>
        </p:txBody>
      </p:sp>
      <p:sp>
        <p:nvSpPr>
          <p:cNvPr id="6" name="Rectangle 5"/>
          <p:cNvSpPr/>
          <p:nvPr/>
        </p:nvSpPr>
        <p:spPr>
          <a:xfrm>
            <a:off x="323528" y="1635646"/>
            <a:ext cx="8280920" cy="2346796"/>
          </a:xfrm>
          <a:prstGeom prst="rect">
            <a:avLst/>
          </a:prstGeom>
        </p:spPr>
        <p:txBody>
          <a:bodyPr wrap="square">
            <a:spAutoFit/>
          </a:bodyPr>
          <a:lstStyle/>
          <a:p>
            <a:pPr>
              <a:lnSpc>
                <a:spcPct val="107000"/>
              </a:lnSpc>
              <a:spcAft>
                <a:spcPts val="800"/>
              </a:spcAft>
            </a:pPr>
            <a:r>
              <a:rPr lang="fr-FR" sz="1400" dirty="0" smtClean="0">
                <a:ea typeface="Times New Roman" panose="02020603050405020304" pitchFamily="18" charset="0"/>
                <a:cs typeface="Times New Roman" panose="02020603050405020304" pitchFamily="18" charset="0"/>
              </a:rPr>
              <a:t>Chaque mission fera l’objet d’une rémunération forfaitaire de 1250 € brut annuel. Pour </a:t>
            </a:r>
            <a:r>
              <a:rPr lang="fr-FR" sz="1400" dirty="0">
                <a:ea typeface="Times New Roman" panose="02020603050405020304" pitchFamily="18" charset="0"/>
                <a:cs typeface="Times New Roman" panose="02020603050405020304" pitchFamily="18" charset="0"/>
              </a:rPr>
              <a:t>chacune des </a:t>
            </a:r>
            <a:r>
              <a:rPr lang="fr-FR" sz="1400" dirty="0" smtClean="0">
                <a:ea typeface="Times New Roman" panose="02020603050405020304" pitchFamily="18" charset="0"/>
                <a:cs typeface="Times New Roman" panose="02020603050405020304" pitchFamily="18" charset="0"/>
              </a:rPr>
              <a:t>missions de type « face à face pédagogique », </a:t>
            </a:r>
            <a:r>
              <a:rPr lang="fr-FR" sz="1400" dirty="0">
                <a:ea typeface="Times New Roman" panose="02020603050405020304" pitchFamily="18" charset="0"/>
                <a:cs typeface="Times New Roman" panose="02020603050405020304" pitchFamily="18" charset="0"/>
              </a:rPr>
              <a:t>la quotité peut être </a:t>
            </a:r>
            <a:r>
              <a:rPr lang="fr-FR" sz="1400" dirty="0" smtClean="0">
                <a:ea typeface="Times New Roman" panose="02020603050405020304" pitchFamily="18" charset="0"/>
                <a:cs typeface="Times New Roman" panose="02020603050405020304" pitchFamily="18" charset="0"/>
              </a:rPr>
              <a:t>pleine (18 ou 24 h selon la mission)  </a:t>
            </a:r>
            <a:r>
              <a:rPr lang="fr-FR" sz="1400" dirty="0">
                <a:ea typeface="Times New Roman" panose="02020603050405020304" pitchFamily="18" charset="0"/>
                <a:cs typeface="Times New Roman" panose="02020603050405020304" pitchFamily="18" charset="0"/>
              </a:rPr>
              <a:t>ou d'une </a:t>
            </a:r>
            <a:r>
              <a:rPr lang="fr-FR" sz="1400" dirty="0" smtClean="0">
                <a:ea typeface="Times New Roman" panose="02020603050405020304" pitchFamily="18" charset="0"/>
                <a:cs typeface="Times New Roman" panose="02020603050405020304" pitchFamily="18" charset="0"/>
              </a:rPr>
              <a:t>demi-part (9 ou 12 h selon la mission). </a:t>
            </a:r>
          </a:p>
          <a:p>
            <a:pPr>
              <a:lnSpc>
                <a:spcPct val="107000"/>
              </a:lnSpc>
              <a:spcAft>
                <a:spcPts val="800"/>
              </a:spcAft>
            </a:pPr>
            <a:endParaRPr lang="fr-FR" sz="1400" dirty="0" smtClean="0">
              <a:ea typeface="Times New Roman" panose="02020603050405020304" pitchFamily="18" charset="0"/>
              <a:cs typeface="Times New Roman" panose="02020603050405020304" pitchFamily="18" charset="0"/>
            </a:endParaRPr>
          </a:p>
          <a:p>
            <a:pPr>
              <a:lnSpc>
                <a:spcPct val="107000"/>
              </a:lnSpc>
              <a:spcAft>
                <a:spcPts val="800"/>
              </a:spcAft>
            </a:pPr>
            <a:r>
              <a:rPr lang="fr-FR" sz="1400" dirty="0">
                <a:ea typeface="Times New Roman" panose="02020603050405020304" pitchFamily="18" charset="0"/>
                <a:cs typeface="Times New Roman" panose="02020603050405020304" pitchFamily="18" charset="0"/>
              </a:rPr>
              <a:t>Chaque professeur des écoles peut se mobiliser sur </a:t>
            </a:r>
            <a:r>
              <a:rPr lang="fr-FR" sz="1400" dirty="0" smtClean="0">
                <a:ea typeface="Times New Roman" panose="02020603050405020304" pitchFamily="18" charset="0"/>
                <a:cs typeface="Times New Roman" panose="02020603050405020304" pitchFamily="18" charset="0"/>
              </a:rPr>
              <a:t>3 missions, différentes, ou pas parmi </a:t>
            </a:r>
            <a:r>
              <a:rPr lang="fr-FR" sz="1400" dirty="0">
                <a:ea typeface="Times New Roman" panose="02020603050405020304" pitchFamily="18" charset="0"/>
                <a:cs typeface="Times New Roman" panose="02020603050405020304" pitchFamily="18" charset="0"/>
              </a:rPr>
              <a:t>les </a:t>
            </a:r>
            <a:r>
              <a:rPr lang="fr-FR" sz="1400" dirty="0" smtClean="0">
                <a:ea typeface="Times New Roman" panose="02020603050405020304" pitchFamily="18" charset="0"/>
                <a:cs typeface="Times New Roman" panose="02020603050405020304" pitchFamily="18" charset="0"/>
              </a:rPr>
              <a:t>6 </a:t>
            </a:r>
            <a:r>
              <a:rPr lang="fr-FR" sz="1400" dirty="0">
                <a:ea typeface="Times New Roman" panose="02020603050405020304" pitchFamily="18" charset="0"/>
                <a:cs typeface="Times New Roman" panose="02020603050405020304" pitchFamily="18" charset="0"/>
              </a:rPr>
              <a:t>proposées. </a:t>
            </a:r>
          </a:p>
          <a:p>
            <a:pPr>
              <a:lnSpc>
                <a:spcPct val="107000"/>
              </a:lnSpc>
              <a:spcAft>
                <a:spcPts val="800"/>
              </a:spcAft>
            </a:pPr>
            <a:endParaRPr lang="fr-FR" sz="1400" dirty="0">
              <a:effectLst/>
              <a:ea typeface="Calibri" panose="020F0502020204030204" pitchFamily="34" charset="0"/>
              <a:cs typeface="Times New Roman" panose="02020603050405020304" pitchFamily="18" charset="0"/>
            </a:endParaRPr>
          </a:p>
          <a:p>
            <a:pPr>
              <a:lnSpc>
                <a:spcPct val="107000"/>
              </a:lnSpc>
              <a:spcAft>
                <a:spcPts val="800"/>
              </a:spcAft>
            </a:pPr>
            <a:endParaRPr lang="fr-FR"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930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09829"/>
            <a:ext cx="8028384" cy="4373671"/>
          </a:xfrm>
          <a:prstGeom prst="rect">
            <a:avLst/>
          </a:prstGeom>
        </p:spPr>
      </p:pic>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sp>
        <p:nvSpPr>
          <p:cNvPr id="5" name="Titre 4"/>
          <p:cNvSpPr>
            <a:spLocks noGrp="1"/>
          </p:cNvSpPr>
          <p:nvPr>
            <p:ph type="title"/>
          </p:nvPr>
        </p:nvSpPr>
        <p:spPr>
          <a:xfrm>
            <a:off x="3563888" y="339502"/>
            <a:ext cx="4968552" cy="720000"/>
          </a:xfrm>
        </p:spPr>
        <p:txBody>
          <a:bodyPr/>
          <a:lstStyle/>
          <a:p>
            <a:pPr algn="ctr"/>
            <a:r>
              <a:rPr lang="fr-FR" dirty="0" smtClean="0"/>
              <a:t>CALENDRIER 2023-2024</a:t>
            </a:r>
            <a:endParaRPr lang="fr-FR" dirty="0"/>
          </a:p>
        </p:txBody>
      </p:sp>
    </p:spTree>
    <p:extLst>
      <p:ext uri="{BB962C8B-B14F-4D97-AF65-F5344CB8AC3E}">
        <p14:creationId xmlns:p14="http://schemas.microsoft.com/office/powerpoint/2010/main" val="359052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75606"/>
            <a:ext cx="9144000" cy="386789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5"/>
          <p:cNvSpPr>
            <a:spLocks noGrp="1"/>
          </p:cNvSpPr>
          <p:nvPr>
            <p:ph type="title"/>
          </p:nvPr>
        </p:nvSpPr>
        <p:spPr/>
        <p:txBody>
          <a:bodyPr/>
          <a:lstStyle/>
          <a:p>
            <a:pPr marL="0" indent="0">
              <a:buNone/>
            </a:pPr>
            <a:r>
              <a:rPr lang="fr-FR" dirty="0" smtClean="0"/>
              <a:t>2. DÉFINITION DES MISSIONS</a:t>
            </a:r>
            <a:br>
              <a:rPr lang="fr-FR" dirty="0" smtClean="0"/>
            </a:br>
            <a:r>
              <a:rPr lang="fr-FR" dirty="0"/>
              <a:t> </a:t>
            </a:r>
            <a:r>
              <a:rPr lang="fr-FR" dirty="0" smtClean="0"/>
              <a:t>   SPÉCIFIQUES À L’ ÉCOLE</a:t>
            </a:r>
            <a:br>
              <a:rPr lang="fr-FR" dirty="0" smtClean="0"/>
            </a:br>
            <a:r>
              <a:rPr lang="fr-FR" dirty="0"/>
              <a:t> </a:t>
            </a:r>
            <a:r>
              <a:rPr lang="fr-FR" dirty="0" smtClean="0"/>
              <a:t>   (en conseil des maîtres)</a:t>
            </a:r>
            <a:endParaRPr lang="fr-FR"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7</a:t>
            </a:fld>
            <a:endParaRPr lang="fr-FR" dirty="0"/>
          </a:p>
        </p:txBody>
      </p:sp>
    </p:spTree>
    <p:extLst>
      <p:ext uri="{BB962C8B-B14F-4D97-AF65-F5344CB8AC3E}">
        <p14:creationId xmlns:p14="http://schemas.microsoft.com/office/powerpoint/2010/main" val="347248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8</a:t>
            </a:fld>
            <a:endParaRPr lang="fr-FR" dirty="0"/>
          </a:p>
        </p:txBody>
      </p:sp>
      <p:sp>
        <p:nvSpPr>
          <p:cNvPr id="5" name="Titre 4"/>
          <p:cNvSpPr>
            <a:spLocks noGrp="1"/>
          </p:cNvSpPr>
          <p:nvPr>
            <p:ph type="title"/>
          </p:nvPr>
        </p:nvSpPr>
        <p:spPr>
          <a:xfrm>
            <a:off x="2267744" y="339502"/>
            <a:ext cx="6336704" cy="720000"/>
          </a:xfrm>
        </p:spPr>
        <p:txBody>
          <a:bodyPr/>
          <a:lstStyle/>
          <a:p>
            <a:pPr algn="ctr"/>
            <a:r>
              <a:rPr lang="fr-FR" dirty="0" smtClean="0"/>
              <a:t>DÉFINIR </a:t>
            </a:r>
            <a:r>
              <a:rPr lang="fr-FR" dirty="0"/>
              <a:t>LES </a:t>
            </a:r>
            <a:r>
              <a:rPr lang="fr-FR" dirty="0" smtClean="0"/>
              <a:t>MISSIONS</a:t>
            </a:r>
            <a:br>
              <a:rPr lang="fr-FR" dirty="0" smtClean="0"/>
            </a:br>
            <a:r>
              <a:rPr lang="fr-FR" dirty="0" smtClean="0"/>
              <a:t> NÉCESSAIRES</a:t>
            </a:r>
            <a:br>
              <a:rPr lang="fr-FR" dirty="0" smtClean="0"/>
            </a:br>
            <a:endParaRPr lang="fr-FR" dirty="0"/>
          </a:p>
        </p:txBody>
      </p:sp>
      <p:sp>
        <p:nvSpPr>
          <p:cNvPr id="6" name="ZoneTexte 5"/>
          <p:cNvSpPr txBox="1"/>
          <p:nvPr/>
        </p:nvSpPr>
        <p:spPr>
          <a:xfrm>
            <a:off x="467544" y="1070030"/>
            <a:ext cx="7920880" cy="4185761"/>
          </a:xfrm>
          <a:prstGeom prst="rect">
            <a:avLst/>
          </a:prstGeom>
          <a:noFill/>
        </p:spPr>
        <p:txBody>
          <a:bodyPr wrap="square" rtlCol="0">
            <a:spAutoFit/>
          </a:bodyPr>
          <a:lstStyle/>
          <a:p>
            <a:r>
              <a:rPr lang="fr-FR" dirty="0"/>
              <a:t>Ensuite, le conseil des maîtres définit les missions nécessaires pour </a:t>
            </a:r>
            <a:r>
              <a:rPr lang="fr-FR" dirty="0" smtClean="0"/>
              <a:t>couvrir les </a:t>
            </a:r>
            <a:r>
              <a:rPr lang="fr-FR" dirty="0"/>
              <a:t>priorités </a:t>
            </a:r>
            <a:r>
              <a:rPr lang="fr-FR" dirty="0" smtClean="0"/>
              <a:t>identifiées </a:t>
            </a:r>
            <a:r>
              <a:rPr lang="fr-FR" dirty="0"/>
              <a:t>pour </a:t>
            </a:r>
            <a:r>
              <a:rPr lang="fr-FR" dirty="0" smtClean="0"/>
              <a:t>l’école parmi les 6 missions suivantes :</a:t>
            </a:r>
          </a:p>
          <a:p>
            <a:pPr algn="just"/>
            <a:endParaRPr lang="fr-FR" sz="1400" dirty="0">
              <a:ea typeface="Times New Roman" panose="02020603050405020304" pitchFamily="18" charset="0"/>
              <a:cs typeface="Times New Roman" panose="02020603050405020304" pitchFamily="18" charset="0"/>
            </a:endParaRPr>
          </a:p>
          <a:p>
            <a:pPr marL="628650" lvl="1" indent="-171450"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Session </a:t>
            </a:r>
            <a:r>
              <a:rPr lang="fr-FR" sz="1200" dirty="0">
                <a:ea typeface="Times New Roman" panose="02020603050405020304" pitchFamily="18" charset="0"/>
                <a:cs typeface="Times New Roman" panose="02020603050405020304" pitchFamily="18" charset="0"/>
              </a:rPr>
              <a:t>de soutien ou d’approfondissement en 6</a:t>
            </a:r>
            <a:r>
              <a:rPr lang="fr-FR" sz="1200" dirty="0" smtClean="0">
                <a:ea typeface="Times New Roman" panose="02020603050405020304" pitchFamily="18" charset="0"/>
                <a:cs typeface="Times New Roman" panose="02020603050405020304" pitchFamily="18" charset="0"/>
              </a:rPr>
              <a:t>°</a:t>
            </a:r>
          </a:p>
          <a:p>
            <a:pPr marL="628650" lvl="1" indent="-171450"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Dispositif devoirs faits en 6°</a:t>
            </a:r>
          </a:p>
          <a:p>
            <a:pPr marL="628650" lvl="1" indent="-171450"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Soutien </a:t>
            </a:r>
            <a:r>
              <a:rPr lang="fr-FR" sz="1200" dirty="0">
                <a:ea typeface="Times New Roman" panose="02020603050405020304" pitchFamily="18" charset="0"/>
                <a:cs typeface="Times New Roman" panose="02020603050405020304" pitchFamily="18" charset="0"/>
              </a:rPr>
              <a:t>renforcé sur les enseignements fondamentaux pour les élèves d’élémentaire en difficulté en complément des APC </a:t>
            </a:r>
          </a:p>
          <a:p>
            <a:pPr marL="628650" lvl="1" indent="-171450" algn="just">
              <a:buFont typeface="Wingdings" panose="05000000000000000000" pitchFamily="2" charset="2"/>
              <a:buChar char="q"/>
            </a:pPr>
            <a:r>
              <a:rPr lang="fr-FR" sz="1200" dirty="0">
                <a:ea typeface="Times New Roman" panose="02020603050405020304" pitchFamily="18" charset="0"/>
                <a:cs typeface="Times New Roman" panose="02020603050405020304" pitchFamily="18" charset="0"/>
              </a:rPr>
              <a:t>Stage de réussite et Ecole </a:t>
            </a:r>
            <a:r>
              <a:rPr lang="fr-FR" sz="1200" dirty="0" smtClean="0">
                <a:ea typeface="Times New Roman" panose="02020603050405020304" pitchFamily="18" charset="0"/>
                <a:cs typeface="Times New Roman" panose="02020603050405020304" pitchFamily="18" charset="0"/>
              </a:rPr>
              <a:t>Ouverte</a:t>
            </a:r>
            <a:endParaRPr lang="fr-FR" sz="1400" dirty="0">
              <a:ea typeface="Times New Roman" panose="02020603050405020304" pitchFamily="18" charset="0"/>
              <a:cs typeface="Times New Roman" panose="02020603050405020304" pitchFamily="18" charset="0"/>
            </a:endParaRPr>
          </a:p>
          <a:p>
            <a:pPr marL="628650" indent="-182563" algn="just">
              <a:buFont typeface="Wingdings" panose="05000000000000000000" pitchFamily="2" charset="2"/>
              <a:buChar char="q"/>
            </a:pPr>
            <a:r>
              <a:rPr lang="fr-FR" sz="1200" dirty="0" smtClean="0">
                <a:ea typeface="Times New Roman" panose="02020603050405020304" pitchFamily="18" charset="0"/>
                <a:cs typeface="Times New Roman" panose="02020603050405020304" pitchFamily="18" charset="0"/>
              </a:rPr>
              <a:t>Portage</a:t>
            </a:r>
            <a:r>
              <a:rPr lang="fr-FR" sz="1200" dirty="0">
                <a:ea typeface="Times New Roman" panose="02020603050405020304" pitchFamily="18" charset="0"/>
                <a:cs typeface="Times New Roman" panose="02020603050405020304" pitchFamily="18" charset="0"/>
              </a:rPr>
              <a:t>, coordination, mise en oeuvre de projets, en particulier dans le cadre du dispositif « Notre école faisons-la ensemble »</a:t>
            </a:r>
          </a:p>
          <a:p>
            <a:pPr marL="628650" indent="-182563" algn="just">
              <a:buFont typeface="Wingdings" panose="05000000000000000000" pitchFamily="2" charset="2"/>
              <a:buChar char="q"/>
            </a:pPr>
            <a:r>
              <a:rPr lang="fr-FR" sz="1200" dirty="0">
                <a:ea typeface="Times New Roman" panose="02020603050405020304" pitchFamily="18" charset="0"/>
                <a:cs typeface="Times New Roman" panose="02020603050405020304" pitchFamily="18" charset="0"/>
              </a:rPr>
              <a:t>Appui à la prise en charge d’élèves à besoins particuliers: coordination des PIAL, professeur ressource en circonscription, formé au handicap et à l’accessibilité pédagogique</a:t>
            </a:r>
          </a:p>
          <a:p>
            <a:endParaRPr lang="fr-FR" dirty="0" smtClean="0"/>
          </a:p>
          <a:p>
            <a:endParaRPr lang="fr-FR" dirty="0"/>
          </a:p>
          <a:p>
            <a:endParaRPr lang="fr-FR" dirty="0" smtClean="0"/>
          </a:p>
          <a:p>
            <a:endParaRPr lang="fr-FR" dirty="0"/>
          </a:p>
          <a:p>
            <a:endParaRPr lang="fr-FR" dirty="0" smtClean="0"/>
          </a:p>
          <a:p>
            <a:endParaRPr lang="fr-FR" dirty="0"/>
          </a:p>
        </p:txBody>
      </p:sp>
    </p:spTree>
    <p:extLst>
      <p:ext uri="{BB962C8B-B14F-4D97-AF65-F5344CB8AC3E}">
        <p14:creationId xmlns:p14="http://schemas.microsoft.com/office/powerpoint/2010/main" val="54882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9</a:t>
            </a:fld>
            <a:endParaRPr lang="fr-FR" dirty="0"/>
          </a:p>
        </p:txBody>
      </p:sp>
      <p:sp>
        <p:nvSpPr>
          <p:cNvPr id="5" name="Titre 4"/>
          <p:cNvSpPr>
            <a:spLocks noGrp="1"/>
          </p:cNvSpPr>
          <p:nvPr>
            <p:ph type="title"/>
          </p:nvPr>
        </p:nvSpPr>
        <p:spPr>
          <a:xfrm>
            <a:off x="2123728" y="484114"/>
            <a:ext cx="6408712" cy="720000"/>
          </a:xfrm>
        </p:spPr>
        <p:txBody>
          <a:bodyPr/>
          <a:lstStyle/>
          <a:p>
            <a:pPr algn="ctr"/>
            <a:r>
              <a:rPr lang="fr-FR" dirty="0" smtClean="0"/>
              <a:t> INSCRIPTION INDIVIDUELLE </a:t>
            </a:r>
            <a:br>
              <a:rPr lang="fr-FR" dirty="0" smtClean="0"/>
            </a:br>
            <a:r>
              <a:rPr lang="fr-FR" dirty="0" smtClean="0"/>
              <a:t>DES ENSEIGNANTS VOLONTAIRES</a:t>
            </a:r>
            <a:endParaRPr lang="fr-FR" dirty="0"/>
          </a:p>
        </p:txBody>
      </p:sp>
      <p:sp>
        <p:nvSpPr>
          <p:cNvPr id="3" name="ZoneTexte 2"/>
          <p:cNvSpPr txBox="1"/>
          <p:nvPr/>
        </p:nvSpPr>
        <p:spPr>
          <a:xfrm>
            <a:off x="431242" y="1419622"/>
            <a:ext cx="8136904" cy="3416320"/>
          </a:xfrm>
          <a:prstGeom prst="rect">
            <a:avLst/>
          </a:prstGeom>
          <a:solidFill>
            <a:schemeClr val="bg1"/>
          </a:solidFill>
        </p:spPr>
        <p:txBody>
          <a:bodyPr wrap="square" rtlCol="0">
            <a:spAutoFit/>
          </a:bodyPr>
          <a:lstStyle/>
          <a:p>
            <a:pPr algn="just"/>
            <a:r>
              <a:rPr lang="fr-FR" u="sng" dirty="0" smtClean="0"/>
              <a:t>A la suite du conseil des maitres</a:t>
            </a:r>
            <a:r>
              <a:rPr lang="fr-FR" dirty="0" smtClean="0"/>
              <a:t>, chaque </a:t>
            </a:r>
            <a:r>
              <a:rPr lang="fr-FR" dirty="0"/>
              <a:t>enseignant volontaire se connecte individuellement sur l‘application dédiée et enregistre </a:t>
            </a:r>
            <a:r>
              <a:rPr lang="fr-FR" dirty="0" smtClean="0"/>
              <a:t>ses </a:t>
            </a:r>
            <a:r>
              <a:rPr lang="fr-FR" dirty="0"/>
              <a:t>souhaits de missions retenus en conseil des maîtres</a:t>
            </a:r>
            <a:endParaRPr lang="fr-FR" dirty="0" smtClean="0"/>
          </a:p>
          <a:p>
            <a:pPr algn="just"/>
            <a:r>
              <a:rPr lang="fr-FR" b="1" u="sng" dirty="0" smtClean="0">
                <a:solidFill>
                  <a:srgbClr val="FF0000"/>
                </a:solidFill>
              </a:rPr>
              <a:t>avant le 14 juin 2023</a:t>
            </a:r>
            <a:r>
              <a:rPr lang="fr-FR" dirty="0" smtClean="0">
                <a:solidFill>
                  <a:srgbClr val="FF0000"/>
                </a:solidFill>
              </a:rPr>
              <a:t> </a:t>
            </a:r>
            <a:r>
              <a:rPr lang="fr-FR" dirty="0" smtClean="0"/>
              <a:t>délai de rigueur.</a:t>
            </a:r>
          </a:p>
          <a:p>
            <a:r>
              <a:rPr lang="fr-FR" dirty="0" smtClean="0"/>
              <a:t>L’ensemble des souhaits formulés est examiné par l’IEN avant validation.</a:t>
            </a:r>
            <a:endParaRPr lang="fr-FR" dirty="0"/>
          </a:p>
          <a:p>
            <a:endParaRPr lang="fr-FR" dirty="0" smtClean="0">
              <a:solidFill>
                <a:srgbClr val="0070C0"/>
              </a:solidFill>
            </a:endParaRPr>
          </a:p>
          <a:p>
            <a:pPr algn="ctr"/>
            <a:r>
              <a:rPr lang="fr-FR">
                <a:hlinkClick r:id="rId2"/>
              </a:rPr>
              <a:t>https://ppe.orion.education.fr/bourgognefranchecomte/itw/answer/s/HayZtxL5Dq/k/ak4rFwx</a:t>
            </a:r>
            <a:r>
              <a:rPr lang="fr-FR"/>
              <a:t/>
            </a:r>
            <a:br>
              <a:rPr lang="fr-FR"/>
            </a:br>
            <a:endParaRPr lang="fr-FR" dirty="0" smtClean="0">
              <a:solidFill>
                <a:srgbClr val="0070C0"/>
              </a:solidFill>
            </a:endParaRPr>
          </a:p>
          <a:p>
            <a:endParaRPr lang="fr-FR" dirty="0">
              <a:solidFill>
                <a:srgbClr val="0070C0"/>
              </a:solidFill>
            </a:endParaRPr>
          </a:p>
          <a:p>
            <a:endParaRPr lang="fr-FR" dirty="0" smtClean="0">
              <a:solidFill>
                <a:srgbClr val="0070C0"/>
              </a:solidFill>
            </a:endParaRPr>
          </a:p>
          <a:p>
            <a:r>
              <a:rPr lang="fr-FR" dirty="0" smtClean="0"/>
              <a:t>L’IEN fera retour à l’école des missions validées (fin juin).</a:t>
            </a:r>
            <a:endParaRPr lang="fr-FR" dirty="0"/>
          </a:p>
        </p:txBody>
      </p:sp>
    </p:spTree>
    <p:extLst>
      <p:ext uri="{BB962C8B-B14F-4D97-AF65-F5344CB8AC3E}">
        <p14:creationId xmlns:p14="http://schemas.microsoft.com/office/powerpoint/2010/main" val="3227758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279A5-87A2-445D-95C3-916EB9C5F0E3}">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2c7ddd52-0a06-43b1-a35c-dcb15ea2e3f4"/>
    <ds:schemaRef ds:uri="http://www.w3.org/XML/1998/namespace"/>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2177</TotalTime>
  <Words>354</Words>
  <Application>Microsoft Office PowerPoint</Application>
  <PresentationFormat>Affichage à l'écran (16:9)</PresentationFormat>
  <Paragraphs>62</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Marianne</vt:lpstr>
      <vt:lpstr>Times New Roman</vt:lpstr>
      <vt:lpstr>Wingdings</vt:lpstr>
      <vt:lpstr>MINISTÈRIEL</vt:lpstr>
      <vt:lpstr>Présentation PowerPoint</vt:lpstr>
      <vt:lpstr>PRÉSENTATION DU DISPOSITIF</vt:lpstr>
      <vt:lpstr>ENJEUX ET PRINCIPES</vt:lpstr>
      <vt:lpstr>LES MISSIONS ÉLIGIBLES</vt:lpstr>
      <vt:lpstr>MISSIONS ET REVALORISATION</vt:lpstr>
      <vt:lpstr>CALENDRIER 2023-2024</vt:lpstr>
      <vt:lpstr>2. DÉFINITION DES MISSIONS     SPÉCIFIQUES À L’ ÉCOLE     (en conseil des maîtres)</vt:lpstr>
      <vt:lpstr>DÉFINIR LES MISSIONS  NÉCESSAIRES </vt:lpstr>
      <vt:lpstr> INSCRIPTION INDIVIDUELLE  DES ENSEIGNANTS VOLONTAIRES</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cdti89</cp:lastModifiedBy>
  <cp:revision>67</cp:revision>
  <cp:lastPrinted>2023-05-23T12:28:29Z</cp:lastPrinted>
  <dcterms:created xsi:type="dcterms:W3CDTF">2020-03-05T15:21:24Z</dcterms:created>
  <dcterms:modified xsi:type="dcterms:W3CDTF">2023-05-26T09:34:52Z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